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A8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634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57644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253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185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067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822477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090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635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231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941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1340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26196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92794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016694" y="1207008"/>
            <a:ext cx="10047546" cy="331510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u-HU" sz="4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 belügyi pályaorientáció számokban</a:t>
            </a:r>
            <a:br>
              <a:rPr lang="hu-HU" sz="4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hu-HU" sz="4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2021/2022. tanév</a:t>
            </a:r>
            <a:endParaRPr lang="hu-HU" sz="44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31940" y="5252115"/>
            <a:ext cx="4214380" cy="833435"/>
          </a:xfrm>
        </p:spPr>
        <p:txBody>
          <a:bodyPr>
            <a:normAutofit lnSpcReduction="10000"/>
          </a:bodyPr>
          <a:lstStyle/>
          <a:p>
            <a:r>
              <a:rPr lang="hu-HU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Rácz György tűzoltó ezredes</a:t>
            </a:r>
          </a:p>
          <a:p>
            <a:r>
              <a:rPr lang="hu-HU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Oktatásigazgatási Osztály</a:t>
            </a:r>
            <a:endParaRPr lang="hu-HU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692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1942" y="1672771"/>
            <a:ext cx="3548743" cy="707571"/>
          </a:xfrm>
        </p:spPr>
        <p:txBody>
          <a:bodyPr/>
          <a:lstStyle/>
          <a:p>
            <a:r>
              <a:rPr lang="hu-HU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Összlétszám</a:t>
            </a:r>
            <a:endParaRPr lang="hu-HU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142343" y="3164114"/>
            <a:ext cx="6233886" cy="13643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8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10 666 fő</a:t>
            </a:r>
            <a:endParaRPr lang="hu-HU" sz="8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830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979278"/>
            <a:ext cx="3026229" cy="736600"/>
          </a:xfrm>
        </p:spPr>
        <p:txBody>
          <a:bodyPr>
            <a:normAutofit/>
          </a:bodyPr>
          <a:lstStyle/>
          <a:p>
            <a:r>
              <a:rPr lang="hu-HU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Trendek</a:t>
            </a:r>
            <a:endParaRPr lang="hu-HU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71600" y="2043901"/>
            <a:ext cx="10297887" cy="31423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Gimnázium</a:t>
            </a:r>
          </a:p>
          <a:p>
            <a:pPr marL="0" indent="0" algn="just">
              <a:spcBef>
                <a:spcPts val="1800"/>
              </a:spcBef>
              <a:spcAft>
                <a:spcPts val="0"/>
              </a:spcAft>
              <a:buNone/>
            </a:pPr>
            <a:r>
              <a:rPr lang="hu-HU" sz="3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 létszám nem jelentős (1264 fő), elsősorban a Nemzeti Közszolgálati Egyetem tekintetében jelent továbbtanulási esélyt (emelt szintű érettségi, BRI OKTV első tíz helyezettje +100 pont, második tíz helyezettje +50 pont, harmadik tíz helyezettje +25 pont) a felvételinél.</a:t>
            </a:r>
            <a:endParaRPr lang="hu-HU" sz="3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049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43584" y="945387"/>
            <a:ext cx="3331029" cy="794657"/>
          </a:xfrm>
        </p:spPr>
        <p:txBody>
          <a:bodyPr/>
          <a:lstStyle/>
          <a:p>
            <a:r>
              <a:rPr lang="hu-HU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Trendek</a:t>
            </a:r>
            <a:endParaRPr lang="hu-HU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43584" y="1941212"/>
            <a:ext cx="10268857" cy="4214585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1800"/>
              </a:spcAft>
              <a:buNone/>
            </a:pPr>
            <a:r>
              <a:rPr lang="hu-HU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Közszolgálati technikus</a:t>
            </a:r>
          </a:p>
          <a:p>
            <a:pPr marL="0" indent="0" algn="just">
              <a:buNone/>
            </a:pPr>
            <a:r>
              <a:rPr lang="hu-HU" sz="3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Az első két évfolyamon (9. évfolyam: 2552 fő, 10. évfolyam: 1917 fő) összesen </a:t>
            </a:r>
            <a:r>
              <a:rPr lang="hu-HU" sz="3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4469</a:t>
            </a:r>
            <a:r>
              <a:rPr lang="hu-HU" sz="3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fő tanuló vesz részt a szakmai oktatásban.</a:t>
            </a:r>
          </a:p>
          <a:p>
            <a:pPr marL="0" indent="0" algn="just">
              <a:spcBef>
                <a:spcPts val="1800"/>
              </a:spcBef>
              <a:buNone/>
            </a:pPr>
            <a:r>
              <a:rPr lang="hu-HU" sz="3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 Közszolgálati ügyintéző szakképzés három végző – kifutó - évfolyamán (11. évfolyam: 1672 fő, 12. évfolyam: 1624 fő, 13. évfolyam: 572 fő) összesen </a:t>
            </a:r>
            <a:r>
              <a:rPr lang="hu-HU" sz="3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3868</a:t>
            </a:r>
            <a:r>
              <a:rPr lang="hu-HU" sz="3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fő tanuló vesz részt a szakképzésben.</a:t>
            </a:r>
            <a:endParaRPr lang="hu-HU" sz="3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516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97428" y="990600"/>
            <a:ext cx="4855029" cy="896257"/>
          </a:xfrm>
        </p:spPr>
        <p:txBody>
          <a:bodyPr>
            <a:noAutofit/>
          </a:bodyPr>
          <a:lstStyle/>
          <a:p>
            <a:r>
              <a:rPr lang="hu-HU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Szakképző iskolák</a:t>
            </a:r>
            <a:br>
              <a:rPr lang="hu-HU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hu-HU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97428" y="2316841"/>
            <a:ext cx="4347029" cy="36775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Rendészeti őr </a:t>
            </a:r>
          </a:p>
          <a:p>
            <a:pPr marL="0" indent="0">
              <a:lnSpc>
                <a:spcPct val="200000"/>
              </a:lnSpc>
              <a:spcBef>
                <a:spcPts val="600"/>
              </a:spcBef>
              <a:buNone/>
            </a:pPr>
            <a:r>
              <a:rPr lang="hu-HU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9. évfolyam:	323 fő</a:t>
            </a:r>
          </a:p>
          <a:p>
            <a:pPr marL="0" indent="0">
              <a:lnSpc>
                <a:spcPct val="200000"/>
              </a:lnSpc>
              <a:spcBef>
                <a:spcPts val="600"/>
              </a:spcBef>
              <a:buNone/>
            </a:pPr>
            <a:r>
              <a:rPr lang="hu-HU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10. évfolyam:	163 fő</a:t>
            </a:r>
          </a:p>
          <a:p>
            <a:pPr marL="0" indent="0">
              <a:lnSpc>
                <a:spcPct val="200000"/>
              </a:lnSpc>
              <a:spcBef>
                <a:spcPts val="600"/>
              </a:spcBef>
              <a:buNone/>
            </a:pPr>
            <a:r>
              <a:rPr lang="hu-HU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11. évfolyam:	172 fő</a:t>
            </a:r>
            <a:endParaRPr lang="hu-HU" sz="3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397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874486"/>
            <a:ext cx="5943600" cy="693057"/>
          </a:xfrm>
        </p:spPr>
        <p:txBody>
          <a:bodyPr/>
          <a:lstStyle/>
          <a:p>
            <a:r>
              <a:rPr lang="hu-HU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Évfolyam-létszámok</a:t>
            </a:r>
            <a:endParaRPr lang="hu-HU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71600" y="2084615"/>
            <a:ext cx="6974114" cy="38227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  <a:tabLst>
                <a:tab pos="4484688" algn="l"/>
              </a:tabLst>
            </a:pPr>
            <a:r>
              <a:rPr lang="hu-HU" sz="2800" dirty="0" smtClean="0"/>
              <a:t>  </a:t>
            </a:r>
            <a:r>
              <a:rPr lang="hu-HU" sz="3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9</a:t>
            </a:r>
            <a:r>
              <a:rPr lang="hu-HU" sz="3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r>
              <a:rPr lang="hu-HU" sz="3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évfolyam összesen:	3 150 fő</a:t>
            </a:r>
            <a:endParaRPr lang="hu-HU" sz="3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lnSpc>
                <a:spcPct val="100000"/>
              </a:lnSpc>
              <a:buNone/>
              <a:tabLst>
                <a:tab pos="4484688" algn="l"/>
              </a:tabLst>
            </a:pPr>
            <a:r>
              <a:rPr lang="hu-HU" sz="3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10. </a:t>
            </a:r>
            <a:r>
              <a:rPr lang="hu-HU" sz="3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évfolyam összesen:	2 311 fő</a:t>
            </a:r>
            <a:endParaRPr lang="hu-HU" sz="3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lnSpc>
                <a:spcPct val="100000"/>
              </a:lnSpc>
              <a:buNone/>
              <a:tabLst>
                <a:tab pos="4484688" algn="l"/>
              </a:tabLst>
            </a:pPr>
            <a:r>
              <a:rPr lang="hu-HU" sz="3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11. </a:t>
            </a:r>
            <a:r>
              <a:rPr lang="hu-HU" sz="3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évfolyam összesen:	2 276 fő</a:t>
            </a:r>
            <a:endParaRPr lang="hu-HU" sz="3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lnSpc>
                <a:spcPct val="100000"/>
              </a:lnSpc>
              <a:buNone/>
              <a:tabLst>
                <a:tab pos="4484688" algn="l"/>
              </a:tabLst>
            </a:pPr>
            <a:r>
              <a:rPr lang="hu-HU" sz="3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12. </a:t>
            </a:r>
            <a:r>
              <a:rPr lang="hu-HU" sz="3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évfolyam összesen:	2 110 fő</a:t>
            </a:r>
            <a:endParaRPr lang="hu-HU" sz="3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lnSpc>
                <a:spcPct val="100000"/>
              </a:lnSpc>
              <a:buNone/>
              <a:tabLst>
                <a:tab pos="4484688" algn="l"/>
              </a:tabLst>
            </a:pPr>
            <a:r>
              <a:rPr lang="hu-HU" sz="3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13. </a:t>
            </a:r>
            <a:r>
              <a:rPr lang="hu-HU" sz="3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évfolyam összesen:	   646 fő</a:t>
            </a:r>
            <a:endParaRPr lang="hu-HU" sz="3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lnSpc>
                <a:spcPct val="100000"/>
              </a:lnSpc>
              <a:buNone/>
              <a:tabLst>
                <a:tab pos="4484688" algn="l"/>
              </a:tabLst>
            </a:pPr>
            <a:r>
              <a:rPr lang="hu-HU" sz="3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14. </a:t>
            </a:r>
            <a:r>
              <a:rPr lang="hu-HU" sz="3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évfolyam összesen:	   173 fő</a:t>
            </a:r>
            <a:endParaRPr lang="hu-HU" sz="3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100000"/>
              </a:lnSpc>
            </a:pPr>
            <a:endParaRPr lang="hu-HU" sz="3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213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918028"/>
            <a:ext cx="4288971" cy="678543"/>
          </a:xfrm>
        </p:spPr>
        <p:txBody>
          <a:bodyPr>
            <a:noAutofit/>
          </a:bodyPr>
          <a:lstStyle/>
          <a:p>
            <a:r>
              <a:rPr lang="hu-HU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Mindösszesen</a:t>
            </a:r>
            <a:endParaRPr lang="hu-HU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71600" y="2097314"/>
            <a:ext cx="9281886" cy="358140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7445375" algn="l"/>
              </a:tabLst>
            </a:pPr>
            <a:r>
              <a:rPr lang="hu-HU" sz="3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Belügyi rendészeti ismeretek: 	1 264 fő</a:t>
            </a:r>
          </a:p>
          <a:p>
            <a:pPr marL="0" indent="0">
              <a:buNone/>
              <a:tabLst>
                <a:tab pos="7445375" algn="l"/>
              </a:tabLst>
            </a:pPr>
            <a:r>
              <a:rPr lang="hu-HU" sz="3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Közszolgálati technikus: 	4 469 fő</a:t>
            </a:r>
          </a:p>
          <a:p>
            <a:pPr marL="0" indent="0">
              <a:buNone/>
              <a:tabLst>
                <a:tab pos="7445375" algn="l"/>
              </a:tabLst>
            </a:pPr>
            <a:r>
              <a:rPr lang="hu-HU" sz="3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Közszolgálati ügyintéző (2 éves): 	   247 fő</a:t>
            </a:r>
          </a:p>
          <a:p>
            <a:pPr marL="0" indent="0">
              <a:buNone/>
              <a:tabLst>
                <a:tab pos="7445375" algn="l"/>
              </a:tabLst>
            </a:pPr>
            <a:r>
              <a:rPr lang="hu-HU" sz="3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Közszolgálati ügyintéző (4+1 éves): 	3 868 fő</a:t>
            </a:r>
          </a:p>
          <a:p>
            <a:pPr marL="0" indent="0">
              <a:buNone/>
              <a:tabLst>
                <a:tab pos="7445375" algn="l"/>
              </a:tabLst>
            </a:pPr>
            <a:r>
              <a:rPr lang="hu-HU" sz="3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Rendészeti ügyintéző: 	   154 fő</a:t>
            </a:r>
          </a:p>
          <a:p>
            <a:pPr marL="0" indent="0">
              <a:buNone/>
              <a:tabLst>
                <a:tab pos="7445375" algn="l"/>
              </a:tabLst>
            </a:pPr>
            <a:r>
              <a:rPr lang="hu-HU" sz="3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Rendészeti őr: 	   664 fő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896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57086" y="2706914"/>
            <a:ext cx="10283371" cy="863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sz="5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Megtisztelő figyelmüket köszönöm!</a:t>
            </a:r>
            <a:endParaRPr lang="hu-HU" sz="50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927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30513" y="598714"/>
            <a:ext cx="10522857" cy="1485900"/>
          </a:xfrm>
        </p:spPr>
        <p:txBody>
          <a:bodyPr/>
          <a:lstStyle/>
          <a:p>
            <a:r>
              <a:rPr lang="hu-HU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 belügyi pályaorientációs oktatási rendszer célja</a:t>
            </a:r>
            <a:endParaRPr lang="hu-HU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30513" y="2460172"/>
            <a:ext cx="10232573" cy="336005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u-HU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 rendvédelmi szervek (rendőrség, katasztrófavédelem, büntetés-végrehajtás) </a:t>
            </a:r>
            <a:r>
              <a:rPr lang="hu-HU" sz="3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utánpótlás-igényének megalapozása</a:t>
            </a:r>
            <a:r>
              <a:rPr lang="hu-HU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valamint</a:t>
            </a:r>
          </a:p>
          <a:p>
            <a:pPr marL="0" indent="0">
              <a:buNone/>
            </a:pPr>
            <a:endParaRPr lang="hu-HU" sz="3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hu-HU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 rendészeti ágazat (rendészeti feladatot ellátó szervezetek) utánpótlás-igényének megalapozása, illetve</a:t>
            </a:r>
          </a:p>
          <a:p>
            <a:pPr marL="0" indent="0">
              <a:buNone/>
            </a:pPr>
            <a:endParaRPr lang="hu-HU" sz="3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hu-HU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jogkövető magatartást tanúsító állampolgárok nevelése.</a:t>
            </a:r>
            <a:endParaRPr lang="hu-HU" sz="3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51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 belügyi pályaorientációs oktatási rendszer </a:t>
            </a:r>
            <a:r>
              <a:rPr lang="hu-HU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elemei </a:t>
            </a:r>
            <a:endParaRPr lang="hu-HU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71599" y="2518229"/>
            <a:ext cx="8773887" cy="35814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hu-HU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Köznevelés: gimnáziumi oktatás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hu-HU" sz="8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hu-HU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Belügyi rendészeti ismeretek (BRI) választható, közismereti tantárgy, 134 óra.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hu-HU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Középszintű, emelt szintű érettségi lehetősége.</a:t>
            </a:r>
          </a:p>
          <a:p>
            <a:pPr algn="just">
              <a:lnSpc>
                <a:spcPct val="210000"/>
              </a:lnSpc>
              <a:buFont typeface="Wingdings" panose="05000000000000000000" pitchFamily="2" charset="2"/>
              <a:buChar char="Ø"/>
            </a:pPr>
            <a:r>
              <a:rPr lang="hu-HU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Továbbtanulás lehetősége.</a:t>
            </a:r>
            <a:endParaRPr lang="hu-HU" sz="3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634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900684"/>
            <a:ext cx="10863072" cy="598932"/>
          </a:xfrm>
        </p:spPr>
        <p:txBody>
          <a:bodyPr>
            <a:normAutofit fontScale="90000"/>
          </a:bodyPr>
          <a:lstStyle/>
          <a:p>
            <a:r>
              <a:rPr lang="hu-HU" sz="4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 belügyi pályaorientációs oktatási rendszer elemei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4400" y="1842516"/>
            <a:ext cx="10405872" cy="430225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hu-HU" sz="3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Szakképzés (szakmai oktatás, technikum, szakképző iskola)</a:t>
            </a:r>
          </a:p>
          <a:p>
            <a:pPr algn="just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hu-HU" sz="3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Közszolgálati technikus (Közigazgatási ügyintéző, Rendészeti technikus szakmairányok), 5 tanéves, technikumi szakmai oktatási forma, középfokú szakképzettség.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hu-HU" sz="3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Rendészeti őr, 3 tanéves, szakképző iskolai oktatás, érettségi végzettséget nem adó, középfokú végzettséget adó, szakképző iskolai szakmai oktatási forma.</a:t>
            </a:r>
            <a:endParaRPr lang="hu-HU" sz="3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06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599" y="1193800"/>
            <a:ext cx="5958114" cy="765629"/>
          </a:xfrm>
        </p:spPr>
        <p:txBody>
          <a:bodyPr>
            <a:normAutofit/>
          </a:bodyPr>
          <a:lstStyle/>
          <a:p>
            <a:r>
              <a:rPr lang="hu-HU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Oktatási intézmények</a:t>
            </a:r>
            <a:endParaRPr lang="hu-HU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71599" y="2873829"/>
            <a:ext cx="5958114" cy="187234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sz="3200" dirty="0" smtClean="0"/>
              <a:t>Gimnáziumok</a:t>
            </a:r>
          </a:p>
          <a:p>
            <a:pPr marL="0" indent="0">
              <a:buNone/>
            </a:pPr>
            <a:endParaRPr lang="hu-HU" sz="3200" dirty="0" smtClean="0"/>
          </a:p>
          <a:p>
            <a:pPr marL="0" indent="0">
              <a:buNone/>
            </a:pPr>
            <a:r>
              <a:rPr lang="hu-HU" sz="3200" dirty="0" smtClean="0"/>
              <a:t>Jelenleg 1 264 fő a tanulólétszám.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299887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71651" y="685800"/>
            <a:ext cx="6288692" cy="736600"/>
          </a:xfrm>
        </p:spPr>
        <p:txBody>
          <a:bodyPr/>
          <a:lstStyle/>
          <a:p>
            <a:r>
              <a:rPr lang="hu-HU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Szakképző intézmények</a:t>
            </a:r>
            <a:endParaRPr lang="hu-HU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1651" y="1596571"/>
            <a:ext cx="10555892" cy="4746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64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6062" y="685800"/>
            <a:ext cx="7787041" cy="722086"/>
          </a:xfrm>
        </p:spPr>
        <p:txBody>
          <a:bodyPr>
            <a:noAutofit/>
          </a:bodyPr>
          <a:lstStyle/>
          <a:p>
            <a:r>
              <a:rPr lang="hu-HU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Szakképző intézmények</a:t>
            </a: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6062" y="1773646"/>
            <a:ext cx="9926735" cy="471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97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627743"/>
            <a:ext cx="6912864" cy="707281"/>
          </a:xfrm>
        </p:spPr>
        <p:txBody>
          <a:bodyPr>
            <a:noAutofit/>
          </a:bodyPr>
          <a:lstStyle/>
          <a:p>
            <a:r>
              <a:rPr lang="hu-HU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Szakképző intézmények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71600" y="1727201"/>
            <a:ext cx="6669314" cy="4542971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hu-HU" sz="35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Technikumok</a:t>
            </a:r>
          </a:p>
          <a:p>
            <a:pPr>
              <a:spcBef>
                <a:spcPts val="240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hu-HU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Száma: 89</a:t>
            </a:r>
          </a:p>
          <a:p>
            <a:pPr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hu-HU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Fenntartójuk: 20, ebből </a:t>
            </a:r>
          </a:p>
          <a:p>
            <a:pPr marL="987425" indent="-623888">
              <a:buFont typeface="Wingdings" panose="05000000000000000000" pitchFamily="2" charset="2"/>
              <a:buChar char="ü"/>
            </a:pPr>
            <a:r>
              <a:rPr lang="hu-HU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állami 3 (ITM, AM, EMMI), </a:t>
            </a:r>
          </a:p>
          <a:p>
            <a:pPr marL="987425" indent="-623888">
              <a:buFont typeface="Wingdings" panose="05000000000000000000" pitchFamily="2" charset="2"/>
              <a:buChar char="ü"/>
            </a:pPr>
            <a:r>
              <a:rPr lang="hu-HU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egyházi 9, </a:t>
            </a:r>
          </a:p>
          <a:p>
            <a:pPr marL="987425" indent="-623888">
              <a:buFont typeface="Wingdings" panose="05000000000000000000" pitchFamily="2" charset="2"/>
              <a:buChar char="ü"/>
            </a:pPr>
            <a:r>
              <a:rPr lang="hu-HU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egyéb 8.</a:t>
            </a:r>
          </a:p>
          <a:p>
            <a:pPr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u-HU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Összes tanulói létszám: 8738 fő</a:t>
            </a:r>
            <a:endParaRPr lang="hu-HU" sz="3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281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70000" y="1019628"/>
            <a:ext cx="6648704" cy="754307"/>
          </a:xfrm>
        </p:spPr>
        <p:txBody>
          <a:bodyPr>
            <a:noAutofit/>
          </a:bodyPr>
          <a:lstStyle/>
          <a:p>
            <a:r>
              <a:rPr lang="hu-HU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Szakképző</a:t>
            </a:r>
            <a:r>
              <a:rPr lang="hu-HU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hu-HU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intézmények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70000" y="2285999"/>
            <a:ext cx="7525657" cy="3581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Szakképző iskolák</a:t>
            </a:r>
          </a:p>
          <a:p>
            <a:pPr marL="0" indent="0">
              <a:buNone/>
            </a:pPr>
            <a:endParaRPr lang="hu-HU" sz="3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Száma: 20</a:t>
            </a:r>
            <a:endParaRPr lang="hu-HU" sz="3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sz="3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Fenntartójuk: </a:t>
            </a:r>
            <a:r>
              <a:rPr lang="hu-HU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ITM, Gál Ferenc Egyetem</a:t>
            </a:r>
            <a:endParaRPr lang="hu-HU" sz="3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u-HU" sz="3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Összes tanulói létszám: </a:t>
            </a:r>
            <a:r>
              <a:rPr lang="hu-HU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664 fő</a:t>
            </a:r>
            <a:r>
              <a:rPr lang="hu-HU" sz="3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marL="0" indent="0">
              <a:buNone/>
            </a:pPr>
            <a:endParaRPr lang="hu-HU" sz="3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969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lső árnyé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TM10001105[[fn=Körülvágás]]</Template>
  <TotalTime>531</TotalTime>
  <Words>364</Words>
  <Application>Microsoft Office PowerPoint</Application>
  <PresentationFormat>Szélesvásznú</PresentationFormat>
  <Paragraphs>68</Paragraphs>
  <Slides>16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0" baseType="lpstr">
      <vt:lpstr>Arial Unicode MS</vt:lpstr>
      <vt:lpstr>Franklin Gothic Book</vt:lpstr>
      <vt:lpstr>Wingdings</vt:lpstr>
      <vt:lpstr>Crop</vt:lpstr>
      <vt:lpstr>A belügyi pályaorientáció számokban 2021/2022. tanév</vt:lpstr>
      <vt:lpstr>A belügyi pályaorientációs oktatási rendszer célja</vt:lpstr>
      <vt:lpstr>A belügyi pályaorientációs oktatási rendszer elemei </vt:lpstr>
      <vt:lpstr>A belügyi pályaorientációs oktatási rendszer elemei </vt:lpstr>
      <vt:lpstr>Oktatási intézmények</vt:lpstr>
      <vt:lpstr>Szakképző intézmények</vt:lpstr>
      <vt:lpstr>Szakképző intézmények</vt:lpstr>
      <vt:lpstr>Szakképző intézmények</vt:lpstr>
      <vt:lpstr>Szakképző intézmények</vt:lpstr>
      <vt:lpstr>Összlétszám</vt:lpstr>
      <vt:lpstr>Trendek</vt:lpstr>
      <vt:lpstr>Trendek</vt:lpstr>
      <vt:lpstr>Szakképző iskolák </vt:lpstr>
      <vt:lpstr>Évfolyam-létszámok</vt:lpstr>
      <vt:lpstr>Mindösszesen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belügyi pályaorientáció számokban 2021/2022. tanév</dc:title>
  <dc:creator>Rácz György</dc:creator>
  <cp:lastModifiedBy>Kovács Kitti</cp:lastModifiedBy>
  <cp:revision>29</cp:revision>
  <cp:lastPrinted>2021-12-09T06:15:28Z</cp:lastPrinted>
  <dcterms:created xsi:type="dcterms:W3CDTF">2021-12-02T06:33:18Z</dcterms:created>
  <dcterms:modified xsi:type="dcterms:W3CDTF">2021-12-14T07:41:39Z</dcterms:modified>
</cp:coreProperties>
</file>